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8" r:id="rId4"/>
    <p:sldId id="268" r:id="rId5"/>
    <p:sldId id="281" r:id="rId6"/>
    <p:sldId id="275" r:id="rId7"/>
    <p:sldId id="258" r:id="rId8"/>
    <p:sldId id="270" r:id="rId9"/>
    <p:sldId id="271" r:id="rId10"/>
    <p:sldId id="272" r:id="rId11"/>
    <p:sldId id="276" r:id="rId12"/>
    <p:sldId id="269" r:id="rId13"/>
    <p:sldId id="277" r:id="rId14"/>
    <p:sldId id="279" r:id="rId15"/>
    <p:sldId id="266" r:id="rId16"/>
    <p:sldId id="280" r:id="rId1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A71"/>
    <a:srgbClr val="003399"/>
    <a:srgbClr val="FF6600"/>
    <a:srgbClr val="EDC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948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EF1393-7B81-4899-A456-DA3437743612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56A32361-C3E5-487E-821D-82CF05C56322}">
      <dgm:prSet phldrT="[Texto]" custT="1"/>
      <dgm:spPr/>
      <dgm:t>
        <a:bodyPr/>
        <a:lstStyle/>
        <a:p>
          <a:r>
            <a:rPr lang="pt-PT" sz="3200" dirty="0" smtClean="0"/>
            <a:t>PHYTOPLANKTON</a:t>
          </a:r>
          <a:endParaRPr lang="pt-PT" sz="3200" dirty="0"/>
        </a:p>
      </dgm:t>
    </dgm:pt>
    <dgm:pt modelId="{90DDE5EB-1C06-4AAE-B656-DDBDD3797699}" type="parTrans" cxnId="{99D15B5A-BA97-45C1-A087-15C8081306DF}">
      <dgm:prSet/>
      <dgm:spPr/>
      <dgm:t>
        <a:bodyPr/>
        <a:lstStyle/>
        <a:p>
          <a:endParaRPr lang="pt-PT"/>
        </a:p>
      </dgm:t>
    </dgm:pt>
    <dgm:pt modelId="{42B1C8CC-52DC-47BB-BB47-7DB1F27CDA42}" type="sibTrans" cxnId="{99D15B5A-BA97-45C1-A087-15C8081306DF}">
      <dgm:prSet/>
      <dgm:spPr/>
      <dgm:t>
        <a:bodyPr/>
        <a:lstStyle/>
        <a:p>
          <a:endParaRPr lang="pt-PT"/>
        </a:p>
      </dgm:t>
    </dgm:pt>
    <dgm:pt modelId="{A3CCC919-A824-426C-8469-514F3DAE7282}">
      <dgm:prSet phldrT="[Texto]" custT="1"/>
      <dgm:spPr>
        <a:solidFill>
          <a:srgbClr val="FFAA71"/>
        </a:solidFill>
      </dgm:spPr>
      <dgm:t>
        <a:bodyPr/>
        <a:lstStyle/>
        <a:p>
          <a:r>
            <a:rPr lang="pt-PT" sz="3200" dirty="0" err="1" smtClean="0"/>
            <a:t>HABs</a:t>
          </a:r>
          <a:endParaRPr lang="pt-PT" sz="3200" dirty="0"/>
        </a:p>
      </dgm:t>
    </dgm:pt>
    <dgm:pt modelId="{A449897E-BCB4-4D12-9959-7361C9897634}" type="parTrans" cxnId="{709BD50C-B2D8-4CF7-9BE6-CFA92D052DD1}">
      <dgm:prSet/>
      <dgm:spPr/>
      <dgm:t>
        <a:bodyPr/>
        <a:lstStyle/>
        <a:p>
          <a:endParaRPr lang="pt-PT"/>
        </a:p>
      </dgm:t>
    </dgm:pt>
    <dgm:pt modelId="{925FFDA2-CCDB-4B15-BCD7-557728103079}" type="sibTrans" cxnId="{709BD50C-B2D8-4CF7-9BE6-CFA92D052DD1}">
      <dgm:prSet/>
      <dgm:spPr/>
      <dgm:t>
        <a:bodyPr/>
        <a:lstStyle/>
        <a:p>
          <a:endParaRPr lang="pt-PT"/>
        </a:p>
      </dgm:t>
    </dgm:pt>
    <dgm:pt modelId="{6BFB554C-6692-47D2-9E5E-E01FC42A7A98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t-PT" sz="2200" dirty="0" smtClean="0"/>
            <a:t>DIVERSITY</a:t>
          </a:r>
          <a:endParaRPr lang="pt-PT" sz="2200" dirty="0"/>
        </a:p>
      </dgm:t>
    </dgm:pt>
    <dgm:pt modelId="{B8D6B2C6-1552-44D0-ABE5-75FEDD97AFC8}" type="parTrans" cxnId="{863B5FC6-8ACF-40F0-90A1-D32461D2773B}">
      <dgm:prSet/>
      <dgm:spPr/>
      <dgm:t>
        <a:bodyPr/>
        <a:lstStyle/>
        <a:p>
          <a:endParaRPr lang="pt-PT"/>
        </a:p>
      </dgm:t>
    </dgm:pt>
    <dgm:pt modelId="{0DC0FBF0-B61A-4994-91D5-61D92CF2A58D}" type="sibTrans" cxnId="{863B5FC6-8ACF-40F0-90A1-D32461D2773B}">
      <dgm:prSet/>
      <dgm:spPr/>
      <dgm:t>
        <a:bodyPr/>
        <a:lstStyle/>
        <a:p>
          <a:endParaRPr lang="pt-PT"/>
        </a:p>
      </dgm:t>
    </dgm:pt>
    <dgm:pt modelId="{02B3C649-FD2B-43E9-BE66-F80E038D6637}">
      <dgm:prSet/>
      <dgm:spPr/>
    </dgm:pt>
    <dgm:pt modelId="{93918342-ED23-47E2-90A9-9E8650593BE8}" type="parTrans" cxnId="{D7F75635-26A5-4168-BFA2-DBC7D6DC5F2A}">
      <dgm:prSet/>
      <dgm:spPr/>
      <dgm:t>
        <a:bodyPr/>
        <a:lstStyle/>
        <a:p>
          <a:endParaRPr lang="pt-PT"/>
        </a:p>
      </dgm:t>
    </dgm:pt>
    <dgm:pt modelId="{AB47819E-B472-43D1-830F-5E720DC3DFE6}" type="sibTrans" cxnId="{D7F75635-26A5-4168-BFA2-DBC7D6DC5F2A}">
      <dgm:prSet/>
      <dgm:spPr/>
      <dgm:t>
        <a:bodyPr/>
        <a:lstStyle/>
        <a:p>
          <a:endParaRPr lang="pt-PT"/>
        </a:p>
      </dgm:t>
    </dgm:pt>
    <dgm:pt modelId="{3AB5C922-25FB-49EE-AF58-9EA46E74A4ED}">
      <dgm:prSet/>
      <dgm:spPr/>
    </dgm:pt>
    <dgm:pt modelId="{6FEED649-9CB7-4642-AC07-F4EEF277BFED}" type="parTrans" cxnId="{7D4A46A1-4D0C-4A29-B62A-326A9E541A29}">
      <dgm:prSet/>
      <dgm:spPr/>
      <dgm:t>
        <a:bodyPr/>
        <a:lstStyle/>
        <a:p>
          <a:endParaRPr lang="pt-PT"/>
        </a:p>
      </dgm:t>
    </dgm:pt>
    <dgm:pt modelId="{029768BA-332D-418F-A859-7CA82ADF56B1}" type="sibTrans" cxnId="{7D4A46A1-4D0C-4A29-B62A-326A9E541A29}">
      <dgm:prSet/>
      <dgm:spPr/>
      <dgm:t>
        <a:bodyPr/>
        <a:lstStyle/>
        <a:p>
          <a:endParaRPr lang="pt-PT"/>
        </a:p>
      </dgm:t>
    </dgm:pt>
    <dgm:pt modelId="{3581025F-9D5F-4405-AC2B-425F3DE52BC3}" type="pres">
      <dgm:prSet presAssocID="{ABEF1393-7B81-4899-A456-DA3437743612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pt-PT"/>
        </a:p>
      </dgm:t>
    </dgm:pt>
    <dgm:pt modelId="{A6C31C7E-95A4-4D15-ABF2-B295B79837F2}" type="pres">
      <dgm:prSet presAssocID="{56A32361-C3E5-487E-821D-82CF05C56322}" presName="Parent" presStyleLbl="node0" presStyleIdx="0" presStyleCnt="1" custLinFactNeighborX="227" custLinFactNeighborY="75">
        <dgm:presLayoutVars>
          <dgm:chMax val="5"/>
          <dgm:chPref val="5"/>
        </dgm:presLayoutVars>
      </dgm:prSet>
      <dgm:spPr/>
      <dgm:t>
        <a:bodyPr/>
        <a:lstStyle/>
        <a:p>
          <a:endParaRPr lang="pt-PT"/>
        </a:p>
      </dgm:t>
    </dgm:pt>
    <dgm:pt modelId="{B0137222-7DC7-4B97-9C8D-94955BE3C674}" type="pres">
      <dgm:prSet presAssocID="{56A32361-C3E5-487E-821D-82CF05C56322}" presName="Accent1" presStyleLbl="node1" presStyleIdx="0" presStyleCnt="13"/>
      <dgm:spPr/>
    </dgm:pt>
    <dgm:pt modelId="{E835ED42-57F7-458F-B3F0-3391155AD145}" type="pres">
      <dgm:prSet presAssocID="{56A32361-C3E5-487E-821D-82CF05C56322}" presName="Accent2" presStyleLbl="node1" presStyleIdx="1" presStyleCnt="13"/>
      <dgm:spPr/>
    </dgm:pt>
    <dgm:pt modelId="{D8CDB37A-07E4-4D36-8ED6-7C22AAE103D4}" type="pres">
      <dgm:prSet presAssocID="{56A32361-C3E5-487E-821D-82CF05C56322}" presName="Accent3" presStyleLbl="node1" presStyleIdx="2" presStyleCnt="13"/>
      <dgm:spPr/>
    </dgm:pt>
    <dgm:pt modelId="{8BC73034-8148-4126-B0C3-F6E90A15B752}" type="pres">
      <dgm:prSet presAssocID="{56A32361-C3E5-487E-821D-82CF05C56322}" presName="Accent4" presStyleLbl="node1" presStyleIdx="3" presStyleCnt="13"/>
      <dgm:spPr/>
    </dgm:pt>
    <dgm:pt modelId="{D88FCC51-7FA7-4496-A144-8635A0AC2ED1}" type="pres">
      <dgm:prSet presAssocID="{56A32361-C3E5-487E-821D-82CF05C56322}" presName="Accent5" presStyleLbl="node1" presStyleIdx="4" presStyleCnt="13"/>
      <dgm:spPr/>
    </dgm:pt>
    <dgm:pt modelId="{6A96C487-26E9-4602-9779-0EDCBFCCFEFB}" type="pres">
      <dgm:prSet presAssocID="{56A32361-C3E5-487E-821D-82CF05C56322}" presName="Accent6" presStyleLbl="node1" presStyleIdx="5" presStyleCnt="13"/>
      <dgm:spPr/>
    </dgm:pt>
    <dgm:pt modelId="{DE0E0A36-29E2-46ED-98E3-16570074D732}" type="pres">
      <dgm:prSet presAssocID="{A3CCC919-A824-426C-8469-514F3DAE7282}" presName="Child1" presStyleLbl="node1" presStyleIdx="6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pt-PT"/>
        </a:p>
      </dgm:t>
    </dgm:pt>
    <dgm:pt modelId="{EBE78529-0EE6-435A-8D5D-086F8AC89973}" type="pres">
      <dgm:prSet presAssocID="{A3CCC919-A824-426C-8469-514F3DAE7282}" presName="Accent7" presStyleCnt="0"/>
      <dgm:spPr/>
    </dgm:pt>
    <dgm:pt modelId="{3EED8731-7FC1-4564-B530-866E0BF59E6A}" type="pres">
      <dgm:prSet presAssocID="{A3CCC919-A824-426C-8469-514F3DAE7282}" presName="AccentHold1" presStyleLbl="node1" presStyleIdx="7" presStyleCnt="13"/>
      <dgm:spPr/>
    </dgm:pt>
    <dgm:pt modelId="{8214A1AE-FD12-4807-B5D2-2E55E3CAD6A9}" type="pres">
      <dgm:prSet presAssocID="{A3CCC919-A824-426C-8469-514F3DAE7282}" presName="Accent8" presStyleCnt="0"/>
      <dgm:spPr/>
    </dgm:pt>
    <dgm:pt modelId="{A66024CD-7010-4F5E-9827-75A5810F0D37}" type="pres">
      <dgm:prSet presAssocID="{A3CCC919-A824-426C-8469-514F3DAE7282}" presName="AccentHold2" presStyleLbl="node1" presStyleIdx="8" presStyleCnt="13" custScaleX="135478" custScaleY="135398"/>
      <dgm:spPr/>
    </dgm:pt>
    <dgm:pt modelId="{1EAD840F-8910-4320-911A-94F45CCC71D8}" type="pres">
      <dgm:prSet presAssocID="{6BFB554C-6692-47D2-9E5E-E01FC42A7A98}" presName="Child2" presStyleLbl="node1" presStyleIdx="9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pt-PT"/>
        </a:p>
      </dgm:t>
    </dgm:pt>
    <dgm:pt modelId="{66F8D063-6D39-48D5-AB29-101D4D4C6526}" type="pres">
      <dgm:prSet presAssocID="{6BFB554C-6692-47D2-9E5E-E01FC42A7A98}" presName="Accent9" presStyleCnt="0"/>
      <dgm:spPr/>
    </dgm:pt>
    <dgm:pt modelId="{AFB08119-E386-4D05-94C3-765E2989F303}" type="pres">
      <dgm:prSet presAssocID="{6BFB554C-6692-47D2-9E5E-E01FC42A7A98}" presName="AccentHold1" presStyleLbl="node1" presStyleIdx="10" presStyleCnt="13"/>
      <dgm:spPr/>
    </dgm:pt>
    <dgm:pt modelId="{061123C7-07AA-469C-A3A6-3184BE0F0D20}" type="pres">
      <dgm:prSet presAssocID="{6BFB554C-6692-47D2-9E5E-E01FC42A7A98}" presName="Accent10" presStyleCnt="0"/>
      <dgm:spPr/>
    </dgm:pt>
    <dgm:pt modelId="{505BC489-F0CB-45CB-963D-99362CDA08FA}" type="pres">
      <dgm:prSet presAssocID="{6BFB554C-6692-47D2-9E5E-E01FC42A7A98}" presName="AccentHold2" presStyleLbl="node1" presStyleIdx="11" presStyleCnt="13"/>
      <dgm:spPr/>
    </dgm:pt>
    <dgm:pt modelId="{17B1E372-0FFC-48E4-936D-989E19B4A080}" type="pres">
      <dgm:prSet presAssocID="{6BFB554C-6692-47D2-9E5E-E01FC42A7A98}" presName="Accent11" presStyleCnt="0"/>
      <dgm:spPr/>
    </dgm:pt>
    <dgm:pt modelId="{6C8AD213-8EC9-4D40-9D90-032AAAC71651}" type="pres">
      <dgm:prSet presAssocID="{6BFB554C-6692-47D2-9E5E-E01FC42A7A98}" presName="AccentHold3" presStyleLbl="node1" presStyleIdx="12" presStyleCnt="13"/>
      <dgm:spPr/>
    </dgm:pt>
  </dgm:ptLst>
  <dgm:cxnLst>
    <dgm:cxn modelId="{B955B555-98BC-42BB-BD54-BDB9A51D7882}" type="presOf" srcId="{A3CCC919-A824-426C-8469-514F3DAE7282}" destId="{DE0E0A36-29E2-46ED-98E3-16570074D732}" srcOrd="0" destOrd="0" presId="urn:microsoft.com/office/officeart/2009/3/layout/CircleRelationship"/>
    <dgm:cxn modelId="{7D4A46A1-4D0C-4A29-B62A-326A9E541A29}" srcId="{ABEF1393-7B81-4899-A456-DA3437743612}" destId="{3AB5C922-25FB-49EE-AF58-9EA46E74A4ED}" srcOrd="2" destOrd="0" parTransId="{6FEED649-9CB7-4642-AC07-F4EEF277BFED}" sibTransId="{029768BA-332D-418F-A859-7CA82ADF56B1}"/>
    <dgm:cxn modelId="{D7F75635-26A5-4168-BFA2-DBC7D6DC5F2A}" srcId="{ABEF1393-7B81-4899-A456-DA3437743612}" destId="{02B3C649-FD2B-43E9-BE66-F80E038D6637}" srcOrd="1" destOrd="0" parTransId="{93918342-ED23-47E2-90A9-9E8650593BE8}" sibTransId="{AB47819E-B472-43D1-830F-5E720DC3DFE6}"/>
    <dgm:cxn modelId="{587AD6B7-D62A-41FE-922F-FDF0D0BFB7A8}" type="presOf" srcId="{ABEF1393-7B81-4899-A456-DA3437743612}" destId="{3581025F-9D5F-4405-AC2B-425F3DE52BC3}" srcOrd="0" destOrd="0" presId="urn:microsoft.com/office/officeart/2009/3/layout/CircleRelationship"/>
    <dgm:cxn modelId="{1985FD42-BBB5-4570-BC17-1493198E213A}" type="presOf" srcId="{56A32361-C3E5-487E-821D-82CF05C56322}" destId="{A6C31C7E-95A4-4D15-ABF2-B295B79837F2}" srcOrd="0" destOrd="0" presId="urn:microsoft.com/office/officeart/2009/3/layout/CircleRelationship"/>
    <dgm:cxn modelId="{863B5FC6-8ACF-40F0-90A1-D32461D2773B}" srcId="{56A32361-C3E5-487E-821D-82CF05C56322}" destId="{6BFB554C-6692-47D2-9E5E-E01FC42A7A98}" srcOrd="1" destOrd="0" parTransId="{B8D6B2C6-1552-44D0-ABE5-75FEDD97AFC8}" sibTransId="{0DC0FBF0-B61A-4994-91D5-61D92CF2A58D}"/>
    <dgm:cxn modelId="{99D15B5A-BA97-45C1-A087-15C8081306DF}" srcId="{ABEF1393-7B81-4899-A456-DA3437743612}" destId="{56A32361-C3E5-487E-821D-82CF05C56322}" srcOrd="0" destOrd="0" parTransId="{90DDE5EB-1C06-4AAE-B656-DDBDD3797699}" sibTransId="{42B1C8CC-52DC-47BB-BB47-7DB1F27CDA42}"/>
    <dgm:cxn modelId="{97D98A33-5B54-40BF-AA6A-9D6F7D38C4CD}" type="presOf" srcId="{6BFB554C-6692-47D2-9E5E-E01FC42A7A98}" destId="{1EAD840F-8910-4320-911A-94F45CCC71D8}" srcOrd="0" destOrd="0" presId="urn:microsoft.com/office/officeart/2009/3/layout/CircleRelationship"/>
    <dgm:cxn modelId="{709BD50C-B2D8-4CF7-9BE6-CFA92D052DD1}" srcId="{56A32361-C3E5-487E-821D-82CF05C56322}" destId="{A3CCC919-A824-426C-8469-514F3DAE7282}" srcOrd="0" destOrd="0" parTransId="{A449897E-BCB4-4D12-9959-7361C9897634}" sibTransId="{925FFDA2-CCDB-4B15-BCD7-557728103079}"/>
    <dgm:cxn modelId="{54539882-43D1-49E0-A6D9-74CDC1E2416C}" type="presParOf" srcId="{3581025F-9D5F-4405-AC2B-425F3DE52BC3}" destId="{A6C31C7E-95A4-4D15-ABF2-B295B79837F2}" srcOrd="0" destOrd="0" presId="urn:microsoft.com/office/officeart/2009/3/layout/CircleRelationship"/>
    <dgm:cxn modelId="{7548F55F-B41A-41D0-80F7-9530EA7957DF}" type="presParOf" srcId="{3581025F-9D5F-4405-AC2B-425F3DE52BC3}" destId="{B0137222-7DC7-4B97-9C8D-94955BE3C674}" srcOrd="1" destOrd="0" presId="urn:microsoft.com/office/officeart/2009/3/layout/CircleRelationship"/>
    <dgm:cxn modelId="{206F5B12-AA07-4AAD-B784-E920ED3AC892}" type="presParOf" srcId="{3581025F-9D5F-4405-AC2B-425F3DE52BC3}" destId="{E835ED42-57F7-458F-B3F0-3391155AD145}" srcOrd="2" destOrd="0" presId="urn:microsoft.com/office/officeart/2009/3/layout/CircleRelationship"/>
    <dgm:cxn modelId="{CFEF0916-154B-4EE7-B672-099590A56007}" type="presParOf" srcId="{3581025F-9D5F-4405-AC2B-425F3DE52BC3}" destId="{D8CDB37A-07E4-4D36-8ED6-7C22AAE103D4}" srcOrd="3" destOrd="0" presId="urn:microsoft.com/office/officeart/2009/3/layout/CircleRelationship"/>
    <dgm:cxn modelId="{0458BA66-801B-4847-9A64-33414AE45B26}" type="presParOf" srcId="{3581025F-9D5F-4405-AC2B-425F3DE52BC3}" destId="{8BC73034-8148-4126-B0C3-F6E90A15B752}" srcOrd="4" destOrd="0" presId="urn:microsoft.com/office/officeart/2009/3/layout/CircleRelationship"/>
    <dgm:cxn modelId="{AB68E10B-9305-4E94-9A5B-600FDD408394}" type="presParOf" srcId="{3581025F-9D5F-4405-AC2B-425F3DE52BC3}" destId="{D88FCC51-7FA7-4496-A144-8635A0AC2ED1}" srcOrd="5" destOrd="0" presId="urn:microsoft.com/office/officeart/2009/3/layout/CircleRelationship"/>
    <dgm:cxn modelId="{E088D648-3A6A-4F5B-9E3E-F5E19077AF79}" type="presParOf" srcId="{3581025F-9D5F-4405-AC2B-425F3DE52BC3}" destId="{6A96C487-26E9-4602-9779-0EDCBFCCFEFB}" srcOrd="6" destOrd="0" presId="urn:microsoft.com/office/officeart/2009/3/layout/CircleRelationship"/>
    <dgm:cxn modelId="{B6210AFA-3D7D-4E01-8EAD-BA5EC55B09E7}" type="presParOf" srcId="{3581025F-9D5F-4405-AC2B-425F3DE52BC3}" destId="{DE0E0A36-29E2-46ED-98E3-16570074D732}" srcOrd="7" destOrd="0" presId="urn:microsoft.com/office/officeart/2009/3/layout/CircleRelationship"/>
    <dgm:cxn modelId="{DE2F45CF-B930-4E84-ACAF-30EA968E4B2D}" type="presParOf" srcId="{3581025F-9D5F-4405-AC2B-425F3DE52BC3}" destId="{EBE78529-0EE6-435A-8D5D-086F8AC89973}" srcOrd="8" destOrd="0" presId="urn:microsoft.com/office/officeart/2009/3/layout/CircleRelationship"/>
    <dgm:cxn modelId="{EF9088CD-3B1D-43C5-9346-7941BF266027}" type="presParOf" srcId="{EBE78529-0EE6-435A-8D5D-086F8AC89973}" destId="{3EED8731-7FC1-4564-B530-866E0BF59E6A}" srcOrd="0" destOrd="0" presId="urn:microsoft.com/office/officeart/2009/3/layout/CircleRelationship"/>
    <dgm:cxn modelId="{4076C672-8A8A-4462-8D8F-65E151E63460}" type="presParOf" srcId="{3581025F-9D5F-4405-AC2B-425F3DE52BC3}" destId="{8214A1AE-FD12-4807-B5D2-2E55E3CAD6A9}" srcOrd="9" destOrd="0" presId="urn:microsoft.com/office/officeart/2009/3/layout/CircleRelationship"/>
    <dgm:cxn modelId="{3FA13697-36FF-45E1-B2DA-3A34FB4BD033}" type="presParOf" srcId="{8214A1AE-FD12-4807-B5D2-2E55E3CAD6A9}" destId="{A66024CD-7010-4F5E-9827-75A5810F0D37}" srcOrd="0" destOrd="0" presId="urn:microsoft.com/office/officeart/2009/3/layout/CircleRelationship"/>
    <dgm:cxn modelId="{E25BC5AF-9BF4-43D0-922A-764EC141DCD8}" type="presParOf" srcId="{3581025F-9D5F-4405-AC2B-425F3DE52BC3}" destId="{1EAD840F-8910-4320-911A-94F45CCC71D8}" srcOrd="10" destOrd="0" presId="urn:microsoft.com/office/officeart/2009/3/layout/CircleRelationship"/>
    <dgm:cxn modelId="{8BCF03AD-EB34-422B-BBE2-E1CB3228C8E4}" type="presParOf" srcId="{3581025F-9D5F-4405-AC2B-425F3DE52BC3}" destId="{66F8D063-6D39-48D5-AB29-101D4D4C6526}" srcOrd="11" destOrd="0" presId="urn:microsoft.com/office/officeart/2009/3/layout/CircleRelationship"/>
    <dgm:cxn modelId="{245065AA-A835-4699-836D-F9E4B7A0F16B}" type="presParOf" srcId="{66F8D063-6D39-48D5-AB29-101D4D4C6526}" destId="{AFB08119-E386-4D05-94C3-765E2989F303}" srcOrd="0" destOrd="0" presId="urn:microsoft.com/office/officeart/2009/3/layout/CircleRelationship"/>
    <dgm:cxn modelId="{2D26A194-967C-429D-A194-63DD47C07388}" type="presParOf" srcId="{3581025F-9D5F-4405-AC2B-425F3DE52BC3}" destId="{061123C7-07AA-469C-A3A6-3184BE0F0D20}" srcOrd="12" destOrd="0" presId="urn:microsoft.com/office/officeart/2009/3/layout/CircleRelationship"/>
    <dgm:cxn modelId="{743575DA-2BB6-4270-AE82-BE71E394E8D5}" type="presParOf" srcId="{061123C7-07AA-469C-A3A6-3184BE0F0D20}" destId="{505BC489-F0CB-45CB-963D-99362CDA08FA}" srcOrd="0" destOrd="0" presId="urn:microsoft.com/office/officeart/2009/3/layout/CircleRelationship"/>
    <dgm:cxn modelId="{9151B1C2-42C5-4059-B4CD-FF4EC1A2EFE4}" type="presParOf" srcId="{3581025F-9D5F-4405-AC2B-425F3DE52BC3}" destId="{17B1E372-0FFC-48E4-936D-989E19B4A080}" srcOrd="13" destOrd="0" presId="urn:microsoft.com/office/officeart/2009/3/layout/CircleRelationship"/>
    <dgm:cxn modelId="{4A85B6EF-AB27-4620-A363-6EB1E0C3250C}" type="presParOf" srcId="{17B1E372-0FFC-48E4-936D-989E19B4A080}" destId="{6C8AD213-8EC9-4D40-9D90-032AAAC71651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31C7E-95A4-4D15-ABF2-B295B79837F2}">
      <dsp:nvSpPr>
        <dsp:cNvPr id="0" name=""/>
        <dsp:cNvSpPr/>
      </dsp:nvSpPr>
      <dsp:spPr>
        <a:xfrm>
          <a:off x="1679790" y="327320"/>
          <a:ext cx="4758300" cy="47581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200" kern="1200" dirty="0" smtClean="0"/>
            <a:t>PHYTOPLANKTON</a:t>
          </a:r>
          <a:endParaRPr lang="pt-PT" sz="3200" kern="1200" dirty="0"/>
        </a:p>
      </dsp:txBody>
      <dsp:txXfrm>
        <a:off x="2376627" y="1024142"/>
        <a:ext cx="3364626" cy="3364554"/>
      </dsp:txXfrm>
    </dsp:sp>
    <dsp:sp modelId="{B0137222-7DC7-4B97-9C8D-94955BE3C674}">
      <dsp:nvSpPr>
        <dsp:cNvPr id="0" name=""/>
        <dsp:cNvSpPr/>
      </dsp:nvSpPr>
      <dsp:spPr>
        <a:xfrm>
          <a:off x="4383972" y="106964"/>
          <a:ext cx="529191" cy="529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5ED42-57F7-458F-B3F0-3391155AD145}">
      <dsp:nvSpPr>
        <dsp:cNvPr id="0" name=""/>
        <dsp:cNvSpPr/>
      </dsp:nvSpPr>
      <dsp:spPr>
        <a:xfrm>
          <a:off x="3130903" y="4728420"/>
          <a:ext cx="383177" cy="3835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DB37A-07E4-4D36-8ED6-7C22AAE103D4}">
      <dsp:nvSpPr>
        <dsp:cNvPr id="0" name=""/>
        <dsp:cNvSpPr/>
      </dsp:nvSpPr>
      <dsp:spPr>
        <a:xfrm>
          <a:off x="6733478" y="2254824"/>
          <a:ext cx="383177" cy="3835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73034-8148-4126-B0C3-F6E90A15B752}">
      <dsp:nvSpPr>
        <dsp:cNvPr id="0" name=""/>
        <dsp:cNvSpPr/>
      </dsp:nvSpPr>
      <dsp:spPr>
        <a:xfrm>
          <a:off x="4899890" y="5136425"/>
          <a:ext cx="529191" cy="529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FCC51-7FA7-4496-A144-8635A0AC2ED1}">
      <dsp:nvSpPr>
        <dsp:cNvPr id="0" name=""/>
        <dsp:cNvSpPr/>
      </dsp:nvSpPr>
      <dsp:spPr>
        <a:xfrm>
          <a:off x="3239750" y="859049"/>
          <a:ext cx="383177" cy="3835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6C487-26E9-4602-9779-0EDCBFCCFEFB}">
      <dsp:nvSpPr>
        <dsp:cNvPr id="0" name=""/>
        <dsp:cNvSpPr/>
      </dsp:nvSpPr>
      <dsp:spPr>
        <a:xfrm>
          <a:off x="2031813" y="3053045"/>
          <a:ext cx="383177" cy="3835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E0A36-29E2-46ED-98E3-16570074D732}">
      <dsp:nvSpPr>
        <dsp:cNvPr id="0" name=""/>
        <dsp:cNvSpPr/>
      </dsp:nvSpPr>
      <dsp:spPr>
        <a:xfrm>
          <a:off x="182296" y="1182562"/>
          <a:ext cx="1934470" cy="1933851"/>
        </a:xfrm>
        <a:prstGeom prst="ellipse">
          <a:avLst/>
        </a:prstGeom>
        <a:solidFill>
          <a:srgbClr val="FFAA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200" kern="1200" dirty="0" err="1" smtClean="0"/>
            <a:t>HABs</a:t>
          </a:r>
          <a:endParaRPr lang="pt-PT" sz="3200" kern="1200" dirty="0"/>
        </a:p>
      </dsp:txBody>
      <dsp:txXfrm>
        <a:off x="465593" y="1465768"/>
        <a:ext cx="1367876" cy="1367439"/>
      </dsp:txXfrm>
    </dsp:sp>
    <dsp:sp modelId="{3EED8731-7FC1-4564-B530-866E0BF59E6A}">
      <dsp:nvSpPr>
        <dsp:cNvPr id="0" name=""/>
        <dsp:cNvSpPr/>
      </dsp:nvSpPr>
      <dsp:spPr>
        <a:xfrm>
          <a:off x="3848586" y="875725"/>
          <a:ext cx="529191" cy="529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024CD-7010-4F5E-9827-75A5810F0D37}">
      <dsp:nvSpPr>
        <dsp:cNvPr id="0" name=""/>
        <dsp:cNvSpPr/>
      </dsp:nvSpPr>
      <dsp:spPr>
        <a:xfrm>
          <a:off x="194014" y="3514079"/>
          <a:ext cx="1296003" cy="1295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D840F-8910-4320-911A-94F45CCC71D8}">
      <dsp:nvSpPr>
        <dsp:cNvPr id="0" name=""/>
        <dsp:cNvSpPr/>
      </dsp:nvSpPr>
      <dsp:spPr>
        <a:xfrm>
          <a:off x="6914889" y="272612"/>
          <a:ext cx="1934470" cy="193385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200" kern="1200" dirty="0" smtClean="0"/>
            <a:t>DIVERSITY</a:t>
          </a:r>
          <a:endParaRPr lang="pt-PT" sz="2200" kern="1200" dirty="0"/>
        </a:p>
      </dsp:txBody>
      <dsp:txXfrm>
        <a:off x="7198186" y="555818"/>
        <a:ext cx="1367876" cy="1367439"/>
      </dsp:txXfrm>
    </dsp:sp>
    <dsp:sp modelId="{AFB08119-E386-4D05-94C3-765E2989F303}">
      <dsp:nvSpPr>
        <dsp:cNvPr id="0" name=""/>
        <dsp:cNvSpPr/>
      </dsp:nvSpPr>
      <dsp:spPr>
        <a:xfrm>
          <a:off x="6052077" y="1607798"/>
          <a:ext cx="529191" cy="529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BC489-F0CB-45CB-963D-99362CDA08FA}">
      <dsp:nvSpPr>
        <dsp:cNvPr id="0" name=""/>
        <dsp:cNvSpPr/>
      </dsp:nvSpPr>
      <dsp:spPr>
        <a:xfrm>
          <a:off x="0" y="4821806"/>
          <a:ext cx="383177" cy="3835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AD213-8EC9-4D40-9D90-032AAAC71651}">
      <dsp:nvSpPr>
        <dsp:cNvPr id="0" name=""/>
        <dsp:cNvSpPr/>
      </dsp:nvSpPr>
      <dsp:spPr>
        <a:xfrm>
          <a:off x="3821153" y="4275947"/>
          <a:ext cx="383177" cy="3835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E8-F918-4593-9808-40FB793F2111}" type="datetimeFigureOut">
              <a:rPr lang="pt-PT" smtClean="0"/>
              <a:t>12/09/2022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B6B1-3149-4681-BC2D-71710FC625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8245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E8-F918-4593-9808-40FB793F2111}" type="datetimeFigureOut">
              <a:rPr lang="pt-PT" smtClean="0"/>
              <a:t>12/09/2022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B6B1-3149-4681-BC2D-71710FC625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600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E8-F918-4593-9808-40FB793F2111}" type="datetimeFigureOut">
              <a:rPr lang="pt-PT" smtClean="0"/>
              <a:t>12/09/2022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B6B1-3149-4681-BC2D-71710FC625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172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E8-F918-4593-9808-40FB793F2111}" type="datetimeFigureOut">
              <a:rPr lang="pt-PT" smtClean="0"/>
              <a:t>12/09/2022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B6B1-3149-4681-BC2D-71710FC625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500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E8-F918-4593-9808-40FB793F2111}" type="datetimeFigureOut">
              <a:rPr lang="pt-PT" smtClean="0"/>
              <a:t>12/09/2022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B6B1-3149-4681-BC2D-71710FC625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921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E8-F918-4593-9808-40FB793F2111}" type="datetimeFigureOut">
              <a:rPr lang="pt-PT" smtClean="0"/>
              <a:t>12/09/2022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B6B1-3149-4681-BC2D-71710FC625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578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E8-F918-4593-9808-40FB793F2111}" type="datetimeFigureOut">
              <a:rPr lang="pt-PT" smtClean="0"/>
              <a:t>12/09/2022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B6B1-3149-4681-BC2D-71710FC625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20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E8-F918-4593-9808-40FB793F2111}" type="datetimeFigureOut">
              <a:rPr lang="pt-PT" smtClean="0"/>
              <a:t>12/09/2022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B6B1-3149-4681-BC2D-71710FC625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777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E8-F918-4593-9808-40FB793F2111}" type="datetimeFigureOut">
              <a:rPr lang="pt-PT" smtClean="0"/>
              <a:t>12/09/2022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B6B1-3149-4681-BC2D-71710FC625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031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E8-F918-4593-9808-40FB793F2111}" type="datetimeFigureOut">
              <a:rPr lang="pt-PT" smtClean="0"/>
              <a:t>12/09/2022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B6B1-3149-4681-BC2D-71710FC625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939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E8-F918-4593-9808-40FB793F2111}" type="datetimeFigureOut">
              <a:rPr lang="pt-PT" smtClean="0"/>
              <a:t>12/09/2022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6B6B1-3149-4681-BC2D-71710FC625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111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4EAE8-F918-4593-9808-40FB793F2111}" type="datetimeFigureOut">
              <a:rPr lang="pt-PT" smtClean="0"/>
              <a:t>12/09/2022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6B6B1-3149-4681-BC2D-71710FC6251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197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6;p1"/>
          <p:cNvPicPr preferRelativeResize="0"/>
          <p:nvPr/>
        </p:nvPicPr>
        <p:blipFill rotWithShape="1">
          <a:blip r:embed="rId2">
            <a:alphaModFix/>
          </a:blip>
          <a:srcRect r="5268" b="18334"/>
          <a:stretch/>
        </p:blipFill>
        <p:spPr>
          <a:xfrm>
            <a:off x="0" y="-53165"/>
            <a:ext cx="12192000" cy="75126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7;p1"/>
          <p:cNvSpPr txBox="1"/>
          <p:nvPr/>
        </p:nvSpPr>
        <p:spPr>
          <a:xfrm>
            <a:off x="226910" y="6844541"/>
            <a:ext cx="670875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15963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Programme co-financed by the </a:t>
            </a:r>
            <a:br>
              <a:rPr lang="en-GB" sz="12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2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European Regional Development Fund</a:t>
            </a:r>
            <a:endParaRPr sz="12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Google Shape;88;p1"/>
          <p:cNvSpPr txBox="1"/>
          <p:nvPr/>
        </p:nvSpPr>
        <p:spPr>
          <a:xfrm>
            <a:off x="7241312" y="6844541"/>
            <a:ext cx="488102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15963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 err="1" smtClean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Programa</a:t>
            </a:r>
            <a:r>
              <a:rPr lang="en-GB" sz="1200" b="1" dirty="0" smtClean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co-</a:t>
            </a:r>
            <a:r>
              <a:rPr lang="en-GB" sz="1200" b="1" dirty="0" err="1" smtClean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financiado</a:t>
            </a:r>
            <a:r>
              <a:rPr lang="en-GB" sz="1200" b="1" dirty="0" smtClean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GB" sz="1200" b="1" dirty="0" err="1" smtClean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pelo</a:t>
            </a:r>
            <a:r>
              <a:rPr lang="en-GB" sz="1200" b="1" dirty="0" smtClean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Fundo </a:t>
            </a:r>
            <a:r>
              <a:rPr lang="en-GB" sz="1200" b="1" dirty="0" err="1" smtClean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Europeu</a:t>
            </a:r>
            <a:r>
              <a:rPr lang="en-GB" sz="1200" b="1" dirty="0" smtClean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para o </a:t>
            </a:r>
            <a:r>
              <a:rPr lang="en-GB" sz="1200" b="1" dirty="0" err="1" smtClean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Desenvolvimento</a:t>
            </a:r>
            <a:r>
              <a:rPr lang="en-GB" sz="1200" b="1" dirty="0" smtClean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Regional</a:t>
            </a:r>
            <a:endParaRPr b="1" dirty="0"/>
          </a:p>
        </p:txBody>
      </p:sp>
      <p:sp>
        <p:nvSpPr>
          <p:cNvPr id="8" name="Google Shape;89;p1"/>
          <p:cNvSpPr txBox="1"/>
          <p:nvPr/>
        </p:nvSpPr>
        <p:spPr>
          <a:xfrm>
            <a:off x="394732" y="3848100"/>
            <a:ext cx="11747992" cy="1612231"/>
          </a:xfrm>
          <a:prstGeom prst="rect">
            <a:avLst/>
          </a:prstGeom>
          <a:gradFill>
            <a:gsLst>
              <a:gs pos="0">
                <a:srgbClr val="002688"/>
              </a:gs>
              <a:gs pos="87000">
                <a:srgbClr val="001A5E">
                  <a:alpha val="0"/>
                </a:srgbClr>
              </a:gs>
              <a:gs pos="100000">
                <a:srgbClr val="001A5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3810" lvl="0" algn="ctr"/>
            <a:r>
              <a:rPr lang="en-US" sz="3200" b="1" dirty="0" smtClean="0">
                <a:solidFill>
                  <a:srgbClr val="EDC62B"/>
                </a:solidFill>
              </a:rPr>
              <a:t>MOLECULAR METHODS IN PHYTOPLANKTON RESEARCH </a:t>
            </a:r>
          </a:p>
          <a:p>
            <a:pPr marR="3810" lvl="0" algn="ctr"/>
            <a:r>
              <a:rPr lang="en-US" sz="3200" b="1" dirty="0" smtClean="0">
                <a:solidFill>
                  <a:srgbClr val="EDC62B"/>
                </a:solidFill>
              </a:rPr>
              <a:t>- OVERVIEW OF METHODOLOGIES, ADVANTAGES AND DRAWBACKS -</a:t>
            </a:r>
            <a:endParaRPr lang="en-GB" sz="3200" b="1" dirty="0" smtClean="0">
              <a:solidFill>
                <a:srgbClr val="EDC62B"/>
              </a:solidFill>
            </a:endParaRPr>
          </a:p>
        </p:txBody>
      </p:sp>
      <p:sp>
        <p:nvSpPr>
          <p:cNvPr id="9" name="Google Shape;89;p1"/>
          <p:cNvSpPr txBox="1"/>
          <p:nvPr/>
        </p:nvSpPr>
        <p:spPr>
          <a:xfrm>
            <a:off x="748808" y="5262191"/>
            <a:ext cx="11443192" cy="1429029"/>
          </a:xfrm>
          <a:prstGeom prst="rect">
            <a:avLst/>
          </a:prstGeom>
          <a:gradFill>
            <a:gsLst>
              <a:gs pos="0">
                <a:srgbClr val="002688"/>
              </a:gs>
              <a:gs pos="87000">
                <a:srgbClr val="001A5E">
                  <a:alpha val="0"/>
                </a:srgbClr>
              </a:gs>
              <a:gs pos="100000">
                <a:srgbClr val="001A5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3810" lvl="0" algn="ctr"/>
            <a:endParaRPr lang="en-US" b="1" dirty="0" smtClean="0">
              <a:solidFill>
                <a:srgbClr val="EDC62B"/>
              </a:solidFill>
            </a:endParaRPr>
          </a:p>
          <a:p>
            <a:pPr marR="3810" lvl="0" algn="ctr"/>
            <a:r>
              <a:rPr lang="en-US" b="1" dirty="0" smtClean="0">
                <a:solidFill>
                  <a:srgbClr val="EDC62B"/>
                </a:solidFill>
              </a:rPr>
              <a:t>SHAREMED </a:t>
            </a:r>
            <a:r>
              <a:rPr lang="en-US" b="1" dirty="0">
                <a:solidFill>
                  <a:srgbClr val="EDC62B"/>
                </a:solidFill>
              </a:rPr>
              <a:t>International Workshop</a:t>
            </a:r>
          </a:p>
          <a:p>
            <a:pPr marR="3810" lvl="0" algn="ctr"/>
            <a:r>
              <a:rPr lang="en-US" b="1" dirty="0">
                <a:solidFill>
                  <a:srgbClr val="EDC62B"/>
                </a:solidFill>
              </a:rPr>
              <a:t>Connecting marine research and boosting benefits to society</a:t>
            </a:r>
          </a:p>
          <a:p>
            <a:pPr marL="0" marR="381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 smtClean="0">
                <a:solidFill>
                  <a:srgbClr val="EDC62B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en-GB" sz="2000" b="1" dirty="0" smtClean="0">
                <a:solidFill>
                  <a:srgbClr val="EDC62B"/>
                </a:solidFill>
                <a:sym typeface="Arial"/>
              </a:rPr>
              <a:t>MALTA</a:t>
            </a:r>
            <a:r>
              <a:rPr lang="en-GB" sz="2000" b="1" i="0" u="none" strike="noStrike" cap="none" dirty="0" smtClean="0">
                <a:solidFill>
                  <a:srgbClr val="EDC62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b="1" i="0" u="none" strike="noStrike" cap="none" dirty="0">
                <a:solidFill>
                  <a:srgbClr val="EDC62B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en-GB" sz="2000" b="1" dirty="0" smtClean="0">
                <a:solidFill>
                  <a:srgbClr val="EDC62B"/>
                </a:solidFill>
                <a:sym typeface="Arial"/>
              </a:rPr>
              <a:t>13</a:t>
            </a:r>
            <a:r>
              <a:rPr lang="en-GB" sz="2000" b="1" i="0" u="none" strike="noStrike" cap="none" dirty="0" smtClean="0">
                <a:solidFill>
                  <a:srgbClr val="EDC62B"/>
                </a:solidFill>
                <a:latin typeface="Arial"/>
                <a:ea typeface="Arial"/>
                <a:cs typeface="Arial"/>
                <a:sym typeface="Arial"/>
              </a:rPr>
              <a:t>.09.2022</a:t>
            </a:r>
            <a:endParaRPr sz="2000" b="1" i="0" u="none" strike="noStrike" cap="none" dirty="0">
              <a:solidFill>
                <a:srgbClr val="EDC62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431308" y="176632"/>
            <a:ext cx="1706462" cy="83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492599" y="5148405"/>
            <a:ext cx="2332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EDC62B"/>
                </a:solidFill>
              </a:rPr>
              <a:t>Catarina Churro</a:t>
            </a:r>
            <a:endParaRPr lang="pt-PT" sz="2000" b="1" dirty="0">
              <a:solidFill>
                <a:srgbClr val="EDC6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15949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228600" y="165100"/>
            <a:ext cx="10766502" cy="109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dirty="0" smtClean="0"/>
              <a:t>NEXT-GENERATION SEQUENCING (NGS) – Long read</a:t>
            </a:r>
            <a: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/>
            </a:r>
            <a:b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262189"/>
            <a:ext cx="6640032" cy="332001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8407" y="3240250"/>
            <a:ext cx="2793434" cy="20950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0218" y="3879294"/>
            <a:ext cx="2088414" cy="1800000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7915740" y="900988"/>
            <a:ext cx="36778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Identification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Sequence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retrival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Large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volume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data</a:t>
            </a: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Metabarcoding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pt-PT" sz="24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All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DNA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sequencing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Genome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metagenome</a:t>
            </a:r>
            <a:endParaRPr lang="pt-PT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8"/>
          <a:srcRect l="7411" t="24988" r="80355" b="57234"/>
          <a:stretch/>
        </p:blipFill>
        <p:spPr>
          <a:xfrm>
            <a:off x="7049948" y="3879294"/>
            <a:ext cx="1256599" cy="10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15949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207335" y="526607"/>
            <a:ext cx="4417828" cy="109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dirty="0" smtClean="0"/>
              <a:t>ENVISIONING MOLECULAR DATA STUDIES</a:t>
            </a:r>
            <a: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/>
            </a:r>
            <a:b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142" y="88909"/>
            <a:ext cx="5037935" cy="668017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07335" y="2465307"/>
            <a:ext cx="4883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Marine Biodiversity Observation Network (MBON)</a:t>
            </a:r>
            <a:endParaRPr lang="pt-PT" dirty="0"/>
          </a:p>
        </p:txBody>
      </p:sp>
      <p:sp>
        <p:nvSpPr>
          <p:cNvPr id="8" name="Retângulo 7"/>
          <p:cNvSpPr/>
          <p:nvPr/>
        </p:nvSpPr>
        <p:spPr>
          <a:xfrm>
            <a:off x="1723324" y="4857564"/>
            <a:ext cx="34482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 smtClean="0"/>
              <a:t>[</a:t>
            </a:r>
            <a:r>
              <a:rPr lang="pt-PT" sz="900" dirty="0" smtClean="0"/>
              <a:t>Goodwin </a:t>
            </a:r>
            <a:r>
              <a:rPr lang="pt-PT" sz="900" dirty="0" err="1" smtClean="0"/>
              <a:t>et</a:t>
            </a:r>
            <a:r>
              <a:rPr lang="pt-PT" sz="900" dirty="0" smtClean="0"/>
              <a:t> al. </a:t>
            </a:r>
            <a:r>
              <a:rPr lang="pt-PT" sz="900" dirty="0"/>
              <a:t>2019 </a:t>
            </a:r>
            <a:r>
              <a:rPr lang="pt-PT" sz="900" dirty="0" smtClean="0"/>
              <a:t>doi.org/10.1016/B978-0-12-805052-1.00032-2</a:t>
            </a:r>
            <a:r>
              <a:rPr lang="pt-PT" sz="1200" dirty="0" smtClean="0"/>
              <a:t>]</a:t>
            </a:r>
            <a:endParaRPr lang="pt-PT" sz="1200" dirty="0"/>
          </a:p>
        </p:txBody>
      </p:sp>
      <p:sp>
        <p:nvSpPr>
          <p:cNvPr id="3" name="Retângulo 2"/>
          <p:cNvSpPr/>
          <p:nvPr/>
        </p:nvSpPr>
        <p:spPr>
          <a:xfrm>
            <a:off x="1032457" y="2965410"/>
            <a:ext cx="2767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 “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smtClean="0"/>
              <a:t>genes to </a:t>
            </a:r>
            <a:r>
              <a:rPr lang="pt-PT" dirty="0"/>
              <a:t>habitats”</a:t>
            </a:r>
          </a:p>
        </p:txBody>
      </p:sp>
    </p:spTree>
    <p:extLst>
      <p:ext uri="{BB962C8B-B14F-4D97-AF65-F5344CB8AC3E}">
        <p14:creationId xmlns:p14="http://schemas.microsoft.com/office/powerpoint/2010/main" val="137062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-23853" y="15949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215152" y="-74816"/>
            <a:ext cx="10766502" cy="109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dirty="0" smtClean="0"/>
              <a:t>ENVIRONMENTAL SAMPLE PROCESSOR (ESP)</a:t>
            </a: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nanoos.org/products/habs/real-time/about/images/esp-sensor-01.png?v=22040113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6" y="880740"/>
            <a:ext cx="2679032" cy="40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774" y="1163101"/>
            <a:ext cx="5199134" cy="378590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/>
          <a:srcRect l="9167" t="21235" r="9722" b="39012"/>
          <a:stretch/>
        </p:blipFill>
        <p:spPr>
          <a:xfrm>
            <a:off x="7747166" y="4555250"/>
            <a:ext cx="4372532" cy="120544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8492224" y="883600"/>
            <a:ext cx="37392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pt-PT" dirty="0" smtClean="0">
                <a:solidFill>
                  <a:srgbClr val="003399"/>
                </a:solidFill>
              </a:rPr>
              <a:t>Real-time PCR </a:t>
            </a:r>
            <a:r>
              <a:rPr lang="pt-PT" dirty="0" err="1" smtClean="0">
                <a:solidFill>
                  <a:srgbClr val="003399"/>
                </a:solidFill>
              </a:rPr>
              <a:t>with</a:t>
            </a:r>
            <a:r>
              <a:rPr lang="pt-PT" dirty="0" smtClean="0">
                <a:solidFill>
                  <a:srgbClr val="003399"/>
                </a:solidFill>
              </a:rPr>
              <a:t> a </a:t>
            </a:r>
            <a:r>
              <a:rPr lang="pt-PT" dirty="0" err="1" smtClean="0">
                <a:solidFill>
                  <a:srgbClr val="003399"/>
                </a:solidFill>
              </a:rPr>
              <a:t>qPCR</a:t>
            </a:r>
            <a:r>
              <a:rPr lang="pt-PT" dirty="0" smtClean="0">
                <a:solidFill>
                  <a:srgbClr val="003399"/>
                </a:solidFill>
              </a:rPr>
              <a:t> module</a:t>
            </a:r>
          </a:p>
          <a:p>
            <a:r>
              <a:rPr lang="pt-PT" i="1" dirty="0" err="1" smtClean="0">
                <a:solidFill>
                  <a:srgbClr val="003399"/>
                </a:solidFill>
              </a:rPr>
              <a:t>Pseudo-nitzschia</a:t>
            </a:r>
            <a:r>
              <a:rPr lang="pt-PT" i="1" dirty="0" smtClean="0">
                <a:solidFill>
                  <a:srgbClr val="003399"/>
                </a:solidFill>
              </a:rPr>
              <a:t> </a:t>
            </a:r>
            <a:r>
              <a:rPr lang="pt-PT" i="1" dirty="0" err="1" smtClean="0">
                <a:solidFill>
                  <a:srgbClr val="003399"/>
                </a:solidFill>
              </a:rPr>
              <a:t>australis</a:t>
            </a:r>
            <a:endParaRPr lang="pt-PT" i="1" dirty="0" smtClean="0">
              <a:solidFill>
                <a:srgbClr val="003399"/>
              </a:solidFill>
            </a:endParaRPr>
          </a:p>
          <a:p>
            <a:endParaRPr lang="pt-PT" i="1" dirty="0" smtClean="0">
              <a:solidFill>
                <a:srgbClr val="003399"/>
              </a:solidFill>
            </a:endParaRPr>
          </a:p>
          <a:p>
            <a:r>
              <a:rPr lang="pt-PT" dirty="0" smtClean="0">
                <a:solidFill>
                  <a:srgbClr val="003399"/>
                </a:solidFill>
              </a:rPr>
              <a:t>- Sandwich-</a:t>
            </a:r>
            <a:r>
              <a:rPr lang="pt-PT" dirty="0" err="1" smtClean="0">
                <a:solidFill>
                  <a:srgbClr val="003399"/>
                </a:solidFill>
              </a:rPr>
              <a:t>hybridization</a:t>
            </a:r>
            <a:r>
              <a:rPr lang="pt-PT" dirty="0" smtClean="0">
                <a:solidFill>
                  <a:srgbClr val="003399"/>
                </a:solidFill>
              </a:rPr>
              <a:t> </a:t>
            </a:r>
            <a:r>
              <a:rPr lang="pt-PT" dirty="0" err="1">
                <a:solidFill>
                  <a:srgbClr val="003399"/>
                </a:solidFill>
              </a:rPr>
              <a:t>assay</a:t>
            </a:r>
            <a:r>
              <a:rPr lang="pt-PT" dirty="0">
                <a:solidFill>
                  <a:srgbClr val="003399"/>
                </a:solidFill>
              </a:rPr>
              <a:t> (SHA)</a:t>
            </a:r>
            <a:endParaRPr lang="pt-PT" dirty="0">
              <a:solidFill>
                <a:srgbClr val="003399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52308" y="4949004"/>
            <a:ext cx="38270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 smtClean="0"/>
              <a:t>[</a:t>
            </a:r>
            <a:r>
              <a:rPr lang="pt-PT" sz="900" dirty="0"/>
              <a:t>http://</a:t>
            </a:r>
            <a:r>
              <a:rPr lang="pt-PT" sz="900" dirty="0" smtClean="0"/>
              <a:t>www.nanoos.org/products/habs/real-time/about/esp.php</a:t>
            </a:r>
            <a:r>
              <a:rPr lang="pt-PT" sz="1200" dirty="0" smtClean="0"/>
              <a:t>]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398895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15949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950" y="613182"/>
            <a:ext cx="6467578" cy="519127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6135" y="3024151"/>
            <a:ext cx="459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Integration of molecular and imaging datasets </a:t>
            </a:r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/>
          <a:srcRect l="9080" t="20679" r="36913" b="39358"/>
          <a:stretch/>
        </p:blipFill>
        <p:spPr>
          <a:xfrm>
            <a:off x="116656" y="241485"/>
            <a:ext cx="4647368" cy="19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15949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214685" y="278295"/>
            <a:ext cx="5422790" cy="1781092"/>
            <a:chOff x="2814762" y="1335819"/>
            <a:chExt cx="5422790" cy="1781092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/>
            <a:srcRect l="16189" t="20867" r="17501" b="40415"/>
            <a:stretch/>
          </p:blipFill>
          <p:spPr>
            <a:xfrm>
              <a:off x="2814762" y="1335819"/>
              <a:ext cx="5422790" cy="1781092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5"/>
            <a:srcRect l="2887" t="10245" r="86710" b="81632"/>
            <a:stretch/>
          </p:blipFill>
          <p:spPr>
            <a:xfrm>
              <a:off x="2941983" y="1411340"/>
              <a:ext cx="850789" cy="373711"/>
            </a:xfrm>
            <a:prstGeom prst="rect">
              <a:avLst/>
            </a:prstGeom>
          </p:spPr>
        </p:pic>
      </p:grpSp>
      <p:sp>
        <p:nvSpPr>
          <p:cNvPr id="5" name="Retângulo 4"/>
          <p:cNvSpPr/>
          <p:nvPr/>
        </p:nvSpPr>
        <p:spPr>
          <a:xfrm>
            <a:off x="1317700" y="2751891"/>
            <a:ext cx="380390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“ </a:t>
            </a:r>
            <a:r>
              <a:rPr lang="en-US" dirty="0" smtClean="0"/>
              <a:t>Aims </a:t>
            </a:r>
            <a:r>
              <a:rPr lang="en-US" dirty="0"/>
              <a:t>to sequence all known eukaryotic species in a 10-y timeframe. </a:t>
            </a:r>
            <a:r>
              <a:rPr lang="en-US" sz="3200" dirty="0">
                <a:solidFill>
                  <a:prstClr val="black"/>
                </a:solidFill>
              </a:rPr>
              <a:t>“</a:t>
            </a:r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/>
          <a:srcRect l="18470" t="18701" r="19824" b="17395"/>
          <a:stretch/>
        </p:blipFill>
        <p:spPr>
          <a:xfrm>
            <a:off x="5203900" y="1855439"/>
            <a:ext cx="5923721" cy="34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15949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164592" y="-168203"/>
            <a:ext cx="5487247" cy="109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dirty="0" smtClean="0"/>
              <a:t>THE ERA OF DNA</a:t>
            </a:r>
            <a: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/>
            </a:r>
            <a:b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l="16668" t="21148" r="19420" b="15965"/>
          <a:stretch/>
        </p:blipFill>
        <p:spPr>
          <a:xfrm>
            <a:off x="5367935" y="1892409"/>
            <a:ext cx="6296628" cy="3485001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78275" y="3149469"/>
            <a:ext cx="481041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“</a:t>
            </a:r>
            <a:r>
              <a:rPr lang="en-US" dirty="0" smtClean="0"/>
              <a:t>Genomics </a:t>
            </a:r>
            <a:r>
              <a:rPr lang="en-US" dirty="0"/>
              <a:t>is a </a:t>
            </a:r>
            <a:r>
              <a:rPr lang="en-US" i="1" dirty="0" smtClean="0"/>
              <a:t>four-headed beast</a:t>
            </a:r>
            <a:r>
              <a:rPr lang="en-US" dirty="0" smtClean="0"/>
              <a:t>; </a:t>
            </a:r>
            <a:r>
              <a:rPr lang="en-US" dirty="0"/>
              <a:t>considering the computational demands across </a:t>
            </a:r>
            <a:r>
              <a:rPr lang="en-US" dirty="0" smtClean="0"/>
              <a:t>the lifecycle </a:t>
            </a:r>
            <a:r>
              <a:rPr lang="en-US" dirty="0"/>
              <a:t>of a </a:t>
            </a:r>
            <a:r>
              <a:rPr lang="en-US" dirty="0" smtClean="0"/>
              <a:t>dataset—</a:t>
            </a:r>
            <a:r>
              <a:rPr lang="en-US" b="1" dirty="0" smtClean="0"/>
              <a:t>acquisition</a:t>
            </a:r>
            <a:r>
              <a:rPr lang="en-US" dirty="0" smtClean="0"/>
              <a:t>, </a:t>
            </a:r>
            <a:r>
              <a:rPr lang="en-US" b="1" dirty="0" smtClean="0"/>
              <a:t>storage</a:t>
            </a:r>
            <a:r>
              <a:rPr lang="en-US" dirty="0"/>
              <a:t>, </a:t>
            </a:r>
            <a:r>
              <a:rPr lang="en-US" b="1" dirty="0"/>
              <a:t>distribution</a:t>
            </a:r>
            <a:r>
              <a:rPr lang="en-US" dirty="0"/>
              <a:t>, and </a:t>
            </a:r>
            <a:r>
              <a:rPr lang="en-US" b="1" dirty="0"/>
              <a:t>analysis</a:t>
            </a:r>
            <a:r>
              <a:rPr lang="en-US" dirty="0"/>
              <a:t>—genomics is either </a:t>
            </a:r>
            <a:r>
              <a:rPr lang="en-US" dirty="0" smtClean="0"/>
              <a:t>on par </a:t>
            </a:r>
            <a:r>
              <a:rPr lang="en-US" dirty="0"/>
              <a:t>with or the most </a:t>
            </a:r>
            <a:r>
              <a:rPr lang="en-US" b="1" dirty="0"/>
              <a:t>demanding of the Big Data domains</a:t>
            </a:r>
            <a:r>
              <a:rPr lang="en-US" b="1" dirty="0" smtClean="0"/>
              <a:t>.</a:t>
            </a:r>
            <a:r>
              <a:rPr lang="en-US" sz="3200" b="1" dirty="0" smtClean="0"/>
              <a:t>“</a:t>
            </a:r>
            <a:endParaRPr lang="pt-PT" sz="3200" b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195" y="492499"/>
            <a:ext cx="3061946" cy="229441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86" y="86639"/>
            <a:ext cx="3958851" cy="1684493"/>
          </a:xfrm>
          <a:prstGeom prst="rect">
            <a:avLst/>
          </a:prstGeom>
        </p:spPr>
      </p:pic>
      <p:sp>
        <p:nvSpPr>
          <p:cNvPr id="23" name="Marcador de Posição do Texto 2"/>
          <p:cNvSpPr txBox="1">
            <a:spLocks/>
          </p:cNvSpPr>
          <p:nvPr/>
        </p:nvSpPr>
        <p:spPr>
          <a:xfrm>
            <a:off x="7774398" y="1892409"/>
            <a:ext cx="2375053" cy="39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08080"/>
              </a:buClr>
              <a:buSzPts val="1800"/>
              <a:buNone/>
              <a:tabLst/>
              <a:defRPr/>
            </a:pPr>
            <a:r>
              <a:rPr lang="pt-PT" sz="1100" kern="0" dirty="0" err="1" smtClean="0">
                <a:solidFill>
                  <a:schemeClr val="tx1"/>
                </a:solidFill>
              </a:rPr>
              <a:t>Growth</a:t>
            </a:r>
            <a:r>
              <a:rPr lang="pt-PT" sz="1100" kern="0" dirty="0" smtClean="0">
                <a:solidFill>
                  <a:schemeClr val="tx1"/>
                </a:solidFill>
              </a:rPr>
              <a:t> </a:t>
            </a:r>
            <a:r>
              <a:rPr lang="pt-PT" sz="1100" kern="0" dirty="0" err="1" smtClean="0">
                <a:solidFill>
                  <a:schemeClr val="tx1"/>
                </a:solidFill>
              </a:rPr>
              <a:t>of</a:t>
            </a:r>
            <a:r>
              <a:rPr lang="pt-PT" sz="1100" kern="0" dirty="0" smtClean="0">
                <a:solidFill>
                  <a:schemeClr val="tx1"/>
                </a:solidFill>
              </a:rPr>
              <a:t> DNA </a:t>
            </a:r>
            <a:r>
              <a:rPr lang="pt-PT" sz="1100" kern="0" dirty="0" err="1" smtClean="0">
                <a:solidFill>
                  <a:schemeClr val="tx1"/>
                </a:solidFill>
              </a:rPr>
              <a:t>Sequencing</a:t>
            </a:r>
            <a:endParaRPr kumimoji="0" lang="pt-PT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Verdana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1371822" y="2718582"/>
            <a:ext cx="2547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1000" dirty="0"/>
              <a:t> </a:t>
            </a:r>
            <a:r>
              <a:rPr lang="en-US" sz="1200" dirty="0"/>
              <a:t>Monkey Riding a Four-Headed </a:t>
            </a:r>
            <a:r>
              <a:rPr lang="en-US" sz="1200" dirty="0" smtClean="0"/>
              <a:t>Beast</a:t>
            </a:r>
            <a:r>
              <a:rPr lang="pt-PT" sz="1200" dirty="0" smtClean="0"/>
              <a:t>  </a:t>
            </a:r>
          </a:p>
          <a:p>
            <a:pPr algn="ctr"/>
            <a:r>
              <a:rPr lang="pt-PT" sz="1200" dirty="0"/>
              <a:t>[</a:t>
            </a:r>
            <a:r>
              <a:rPr lang="pt-PT" sz="900" dirty="0"/>
              <a:t>Maria </a:t>
            </a:r>
            <a:r>
              <a:rPr lang="pt-PT" sz="900" dirty="0" err="1" smtClean="0"/>
              <a:t>Primachenko</a:t>
            </a:r>
            <a:r>
              <a:rPr lang="en-US" sz="1200" dirty="0" smtClean="0"/>
              <a:t>]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72658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15949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4334257" y="2331911"/>
            <a:ext cx="2322576" cy="109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dirty="0" smtClean="0"/>
              <a:t>THANK YOU</a:t>
            </a:r>
            <a: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/>
            </a:r>
            <a:b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7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15949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164592" y="23191"/>
            <a:ext cx="5487247" cy="109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dirty="0" smtClean="0"/>
              <a:t>THE ERA OF DNA</a:t>
            </a:r>
            <a: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/>
            </a:r>
            <a:b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728" y="744870"/>
            <a:ext cx="3712894" cy="473503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87" y="1102295"/>
            <a:ext cx="4395388" cy="372325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425689" y="4472171"/>
            <a:ext cx="2256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Watson </a:t>
            </a:r>
            <a:r>
              <a:rPr lang="pt-PT" b="1" dirty="0">
                <a:solidFill>
                  <a:schemeClr val="bg1"/>
                </a:solidFill>
              </a:rPr>
              <a:t>e </a:t>
            </a:r>
            <a:r>
              <a:rPr lang="pt-PT" b="1" dirty="0" err="1" smtClean="0">
                <a:solidFill>
                  <a:schemeClr val="bg1"/>
                </a:solidFill>
              </a:rPr>
              <a:t>Crick</a:t>
            </a:r>
            <a:r>
              <a:rPr lang="pt-PT" b="1" dirty="0" smtClean="0">
                <a:solidFill>
                  <a:schemeClr val="bg1"/>
                </a:solidFill>
              </a:rPr>
              <a:t>, 1953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14" name="Marcador de Posição do Texto 2"/>
          <p:cNvSpPr txBox="1">
            <a:spLocks/>
          </p:cNvSpPr>
          <p:nvPr/>
        </p:nvSpPr>
        <p:spPr>
          <a:xfrm>
            <a:off x="1443015" y="578558"/>
            <a:ext cx="1982975" cy="588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08080"/>
              </a:buClr>
              <a:buSzPts val="1800"/>
              <a:buNone/>
              <a:tabLst/>
              <a:defRPr/>
            </a:pPr>
            <a:r>
              <a:rPr lang="pt-PT" sz="2400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Structure</a:t>
            </a:r>
            <a:endParaRPr kumimoji="0" lang="pt-PT" sz="2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sym typeface="Verdana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39669" y="4857452"/>
            <a:ext cx="26629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/>
              <a:t>[</a:t>
            </a:r>
            <a:r>
              <a:rPr lang="pt-PT" sz="900" dirty="0" smtClean="0"/>
              <a:t>https</a:t>
            </a:r>
            <a:r>
              <a:rPr lang="pt-PT" sz="900" dirty="0"/>
              <a:t>://</a:t>
            </a:r>
            <a:r>
              <a:rPr lang="pt-PT" sz="900" dirty="0" smtClean="0"/>
              <a:t>www.bbc.com/portuguese/geral-61393662</a:t>
            </a:r>
            <a:r>
              <a:rPr lang="pt-PT" sz="1200" dirty="0" smtClean="0"/>
              <a:t>]</a:t>
            </a:r>
            <a:endParaRPr lang="pt-PT" sz="1200" dirty="0"/>
          </a:p>
        </p:txBody>
      </p:sp>
      <p:sp>
        <p:nvSpPr>
          <p:cNvPr id="16" name="Marcador de Posição do Texto 2"/>
          <p:cNvSpPr txBox="1">
            <a:spLocks/>
          </p:cNvSpPr>
          <p:nvPr/>
        </p:nvSpPr>
        <p:spPr>
          <a:xfrm>
            <a:off x="8201728" y="233699"/>
            <a:ext cx="2799753" cy="588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08080"/>
              </a:buClr>
              <a:buSzPts val="1800"/>
              <a:buNone/>
              <a:tabLst/>
              <a:defRPr/>
            </a:pPr>
            <a:r>
              <a:rPr lang="pt-PT" sz="2400" kern="0" noProof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PCR </a:t>
            </a:r>
            <a:r>
              <a:rPr lang="pt-PT" sz="2400" kern="0" noProof="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reaction</a:t>
            </a:r>
            <a:endParaRPr kumimoji="0" lang="pt-PT" sz="2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sym typeface="Verdana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62441" y="3628103"/>
            <a:ext cx="2449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Kary</a:t>
            </a:r>
            <a:r>
              <a:rPr lang="en-US" b="1" dirty="0"/>
              <a:t> B. </a:t>
            </a:r>
            <a:r>
              <a:rPr lang="en-US" b="1" dirty="0" smtClean="0"/>
              <a:t>Mullis, </a:t>
            </a:r>
            <a:r>
              <a:rPr lang="en-US" b="1" dirty="0"/>
              <a:t>1983</a:t>
            </a:r>
            <a:endParaRPr lang="pt-PT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548" y="1102295"/>
            <a:ext cx="1632098" cy="2448147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9422756" y="5657220"/>
            <a:ext cx="2355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000" dirty="0"/>
              <a:t> </a:t>
            </a:r>
            <a:r>
              <a:rPr lang="pt-PT" sz="1200" dirty="0" smtClean="0"/>
              <a:t>[</a:t>
            </a:r>
            <a:r>
              <a:rPr lang="pt-PT" sz="900" dirty="0" err="1" smtClean="0"/>
              <a:t>Müller</a:t>
            </a:r>
            <a:r>
              <a:rPr lang="pt-PT" sz="900" dirty="0" smtClean="0"/>
              <a:t> </a:t>
            </a:r>
            <a:r>
              <a:rPr lang="pt-PT" sz="900" dirty="0" err="1" smtClean="0"/>
              <a:t>et</a:t>
            </a:r>
            <a:r>
              <a:rPr lang="pt-PT" sz="900" dirty="0" smtClean="0"/>
              <a:t> al. </a:t>
            </a:r>
            <a:r>
              <a:rPr lang="pt-PT" sz="900" dirty="0"/>
              <a:t>2002 - </a:t>
            </a:r>
            <a:r>
              <a:rPr lang="pt-PT" sz="900" dirty="0" smtClean="0"/>
              <a:t>DOI:10.1159/000066659</a:t>
            </a:r>
            <a:r>
              <a:rPr lang="pt-PT" sz="1200" dirty="0" smtClean="0"/>
              <a:t>]</a:t>
            </a:r>
            <a:endParaRPr lang="pt-PT" sz="1200" dirty="0"/>
          </a:p>
        </p:txBody>
      </p:sp>
      <p:sp>
        <p:nvSpPr>
          <p:cNvPr id="13" name="Retângulo 12"/>
          <p:cNvSpPr/>
          <p:nvPr/>
        </p:nvSpPr>
        <p:spPr>
          <a:xfrm>
            <a:off x="9679780" y="5821929"/>
            <a:ext cx="19563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 smtClean="0"/>
              <a:t>[</a:t>
            </a:r>
            <a:r>
              <a:rPr lang="pt-PT" sz="900" dirty="0" smtClean="0"/>
              <a:t>https</a:t>
            </a:r>
            <a:r>
              <a:rPr lang="pt-PT" sz="900" dirty="0"/>
              <a:t>://</a:t>
            </a:r>
            <a:r>
              <a:rPr lang="pt-PT" sz="900" dirty="0" smtClean="0"/>
              <a:t>www.nobelprize.org</a:t>
            </a:r>
            <a:r>
              <a:rPr lang="pt-PT" sz="1200" dirty="0" smtClean="0"/>
              <a:t>]</a:t>
            </a:r>
            <a:endParaRPr lang="pt-PT" sz="1200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6090" y="1102295"/>
            <a:ext cx="1722839" cy="2123417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4942195" y="3195975"/>
            <a:ext cx="2334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/>
              <a:t>Frederick</a:t>
            </a:r>
            <a:r>
              <a:rPr lang="pt-PT" b="1" dirty="0"/>
              <a:t> </a:t>
            </a:r>
            <a:r>
              <a:rPr lang="pt-PT" b="1" dirty="0" err="1" smtClean="0"/>
              <a:t>Sanger</a:t>
            </a:r>
            <a:r>
              <a:rPr lang="pt-PT" b="1" dirty="0" smtClean="0"/>
              <a:t>, 1977</a:t>
            </a:r>
            <a:endParaRPr lang="pt-PT" b="1" dirty="0"/>
          </a:p>
        </p:txBody>
      </p:sp>
      <p:sp>
        <p:nvSpPr>
          <p:cNvPr id="24" name="Marcador de Posição do Texto 2"/>
          <p:cNvSpPr txBox="1">
            <a:spLocks/>
          </p:cNvSpPr>
          <p:nvPr/>
        </p:nvSpPr>
        <p:spPr>
          <a:xfrm>
            <a:off x="4942195" y="611612"/>
            <a:ext cx="2165603" cy="588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114300" lvl="0" indent="0">
              <a:buClr>
                <a:srgbClr val="808080"/>
              </a:buClr>
              <a:buNone/>
              <a:defRPr/>
            </a:pPr>
            <a:r>
              <a:rPr lang="pt-PT" sz="2400" kern="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r>
              <a:rPr lang="pt-PT" sz="2400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equencing</a:t>
            </a:r>
            <a:endParaRPr kumimoji="0" lang="pt-PT" sz="2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sym typeface="Verdana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9706" y="3581256"/>
            <a:ext cx="2622735" cy="1747570"/>
          </a:xfrm>
          <a:prstGeom prst="rect">
            <a:avLst/>
          </a:prstGeom>
        </p:spPr>
      </p:pic>
      <p:sp>
        <p:nvSpPr>
          <p:cNvPr id="8" name="AutoShape 2" descr="Overview of the evolution of bacterial genome sequencin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2" name="Retângulo 21"/>
          <p:cNvSpPr/>
          <p:nvPr/>
        </p:nvSpPr>
        <p:spPr>
          <a:xfrm>
            <a:off x="9742944" y="5446978"/>
            <a:ext cx="18931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First PCR reaction</a:t>
            </a:r>
            <a:endParaRPr lang="pt-PT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10638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246243" y="4273826"/>
            <a:ext cx="1540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MONITORING</a:t>
            </a:r>
            <a:endParaRPr lang="pt-PT" sz="1600" b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814" y="63470"/>
            <a:ext cx="5033923" cy="6656623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4592" y="23191"/>
            <a:ext cx="3514273" cy="109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dirty="0" smtClean="0"/>
              <a:t>THE ERA OF DNA</a:t>
            </a:r>
            <a: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/>
            </a:r>
            <a:b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186473" y="4991715"/>
            <a:ext cx="2831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 smtClean="0"/>
              <a:t>[</a:t>
            </a:r>
            <a:r>
              <a:rPr lang="pt-PT" sz="900" dirty="0" err="1"/>
              <a:t>Khedher</a:t>
            </a:r>
            <a:r>
              <a:rPr lang="pt-PT" sz="900" dirty="0"/>
              <a:t> </a:t>
            </a:r>
            <a:r>
              <a:rPr lang="pt-PT" sz="900" dirty="0" err="1"/>
              <a:t>et</a:t>
            </a:r>
            <a:r>
              <a:rPr lang="pt-PT" sz="900" dirty="0"/>
              <a:t> al. 2022 </a:t>
            </a:r>
            <a:r>
              <a:rPr lang="pt-PT" sz="900" dirty="0" smtClean="0"/>
              <a:t>DOI:10.3390/ijms23031395</a:t>
            </a:r>
            <a:r>
              <a:rPr lang="pt-PT" sz="1200" dirty="0" smtClean="0"/>
              <a:t>]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113395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0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71314440"/>
              </p:ext>
            </p:extLst>
          </p:nvPr>
        </p:nvGraphicFramePr>
        <p:xfrm>
          <a:off x="2068576" y="292608"/>
          <a:ext cx="8849360" cy="5772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246243" y="4273826"/>
            <a:ext cx="1540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chemeClr val="bg1"/>
                </a:solidFill>
              </a:rPr>
              <a:t>MONITORING</a:t>
            </a:r>
            <a:endParaRPr lang="pt-PT" sz="1600" b="1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303089" y="3094661"/>
            <a:ext cx="247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Ecosystem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Functioning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73079" y="181639"/>
            <a:ext cx="2343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Ecosystem</a:t>
            </a:r>
            <a:r>
              <a:rPr lang="pt-P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productivity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747759" y="4935974"/>
            <a:ext cx="201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Ecosystem</a:t>
            </a:r>
            <a:r>
              <a:rPr lang="pt-P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services</a:t>
            </a:r>
            <a:r>
              <a:rPr lang="pt-PT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Retângulo 8"/>
          <p:cNvSpPr/>
          <p:nvPr/>
        </p:nvSpPr>
        <p:spPr>
          <a:xfrm>
            <a:off x="2068576" y="455414"/>
            <a:ext cx="2382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rganisms</a:t>
            </a:r>
            <a:r>
              <a:rPr lang="pt-P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composition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064578" y="448601"/>
            <a:ext cx="1299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Interactions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056957" y="4960037"/>
            <a:ext cx="2135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Population</a:t>
            </a:r>
            <a:r>
              <a:rPr lang="pt-P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dymanics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292630" y="3581755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Human</a:t>
            </a:r>
            <a:r>
              <a:rPr lang="pt-P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health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418759" y="2909995"/>
            <a:ext cx="757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oxins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6451459" y="4960037"/>
            <a:ext cx="1662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Invasive</a:t>
            </a:r>
            <a:r>
              <a:rPr lang="pt-P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species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7667046" y="3990387"/>
            <a:ext cx="2177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Species</a:t>
            </a:r>
            <a:r>
              <a:rPr lang="pt-P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identification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3566102" y="1083109"/>
            <a:ext cx="1577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Cryptic</a:t>
            </a:r>
            <a:r>
              <a:rPr lang="pt-P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species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29226" y="713777"/>
            <a:ext cx="929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cotype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74182" y="2264923"/>
            <a:ext cx="728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train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469292" y="4546836"/>
            <a:ext cx="1833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Species</a:t>
            </a:r>
            <a:r>
              <a:rPr lang="pt-P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detection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764857" y="1355429"/>
            <a:ext cx="1761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bg2">
                    <a:lumMod val="50000"/>
                  </a:schemeClr>
                </a:solidFill>
              </a:rPr>
              <a:t>Natural </a:t>
            </a:r>
            <a:r>
              <a:rPr lang="pt-PT" dirty="0" err="1" smtClean="0">
                <a:solidFill>
                  <a:schemeClr val="bg2">
                    <a:lumMod val="50000"/>
                  </a:schemeClr>
                </a:solidFill>
              </a:rPr>
              <a:t>products</a:t>
            </a:r>
            <a:endParaRPr lang="pt-PT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10638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4592" y="23191"/>
            <a:ext cx="3514273" cy="109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dirty="0" smtClean="0"/>
              <a:t>PHYTOPLANKTON</a:t>
            </a:r>
            <a: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/>
            </a:r>
            <a:b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392792" y="5528401"/>
            <a:ext cx="2831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 smtClean="0"/>
              <a:t>[</a:t>
            </a:r>
            <a:r>
              <a:rPr lang="pt-PT" sz="900" dirty="0" err="1"/>
              <a:t>Caron</a:t>
            </a:r>
            <a:r>
              <a:rPr lang="pt-PT" sz="900" dirty="0"/>
              <a:t> </a:t>
            </a:r>
            <a:r>
              <a:rPr lang="pt-PT" sz="900" dirty="0" err="1"/>
              <a:t>et</a:t>
            </a:r>
            <a:r>
              <a:rPr lang="pt-PT" sz="900" dirty="0"/>
              <a:t> al. 2017 doi.org/10.1038/nrmicro.2016.160</a:t>
            </a:r>
            <a:r>
              <a:rPr lang="pt-PT" sz="1200" dirty="0" smtClean="0"/>
              <a:t>]</a:t>
            </a:r>
            <a:endParaRPr lang="pt-PT" sz="12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457" y="922926"/>
            <a:ext cx="6965004" cy="443438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/>
          <a:srcRect l="28509" t="39436" r="30526" b="26725"/>
          <a:stretch/>
        </p:blipFill>
        <p:spPr>
          <a:xfrm>
            <a:off x="364582" y="2053389"/>
            <a:ext cx="3314283" cy="1540042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471375" y="3764520"/>
            <a:ext cx="34343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 smtClean="0"/>
              <a:t>[</a:t>
            </a:r>
            <a:r>
              <a:rPr lang="pt-PT" sz="900" dirty="0"/>
              <a:t>Goodwin </a:t>
            </a:r>
            <a:r>
              <a:rPr lang="pt-PT" sz="900" dirty="0" err="1"/>
              <a:t>et</a:t>
            </a:r>
            <a:r>
              <a:rPr lang="pt-PT" sz="900" dirty="0"/>
              <a:t> al. 2019 doi.org/10.1016/B978-0-12-805052-1.00032-2</a:t>
            </a:r>
            <a:r>
              <a:rPr lang="pt-PT" sz="1200" dirty="0" smtClean="0"/>
              <a:t>]</a:t>
            </a:r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166217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0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86562" y="2822306"/>
            <a:ext cx="37181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Higher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Specificity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limits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detection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Fast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detection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interpretation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Tracing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Monitoring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pt-PT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437631" y="3277902"/>
            <a:ext cx="3718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Specificity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Broad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range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detection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Tracing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pt-PT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Nota de aviso com seta para baixo 12"/>
          <p:cNvSpPr/>
          <p:nvPr/>
        </p:nvSpPr>
        <p:spPr>
          <a:xfrm>
            <a:off x="5073583" y="103720"/>
            <a:ext cx="2158409" cy="79536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543483" y="161523"/>
            <a:ext cx="189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SAMPLING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1" name="Nota de aviso com seta para baixo 20"/>
          <p:cNvSpPr/>
          <p:nvPr/>
        </p:nvSpPr>
        <p:spPr>
          <a:xfrm>
            <a:off x="5073583" y="939930"/>
            <a:ext cx="2158409" cy="79536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CaixaDeTexto 21"/>
          <p:cNvSpPr txBox="1"/>
          <p:nvPr/>
        </p:nvSpPr>
        <p:spPr>
          <a:xfrm>
            <a:off x="5289483" y="1024801"/>
            <a:ext cx="189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CONCENTRATION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3" name="Nota de aviso com seta para baixo 22"/>
          <p:cNvSpPr/>
          <p:nvPr/>
        </p:nvSpPr>
        <p:spPr>
          <a:xfrm>
            <a:off x="5073583" y="1754365"/>
            <a:ext cx="2158409" cy="79536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CaixaDeTexto 23"/>
          <p:cNvSpPr txBox="1"/>
          <p:nvPr/>
        </p:nvSpPr>
        <p:spPr>
          <a:xfrm>
            <a:off x="5289483" y="1839236"/>
            <a:ext cx="189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DNA EXTRACTION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5" name="Nota de aviso com seta para baixo 24"/>
          <p:cNvSpPr/>
          <p:nvPr/>
        </p:nvSpPr>
        <p:spPr>
          <a:xfrm>
            <a:off x="5073583" y="2613381"/>
            <a:ext cx="2158409" cy="79536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CaixaDeTexto 26"/>
          <p:cNvSpPr txBox="1"/>
          <p:nvPr/>
        </p:nvSpPr>
        <p:spPr>
          <a:xfrm>
            <a:off x="5289483" y="2698252"/>
            <a:ext cx="189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AMPLIFICATION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8" name="Nota de aviso com seta para baixo 27"/>
          <p:cNvSpPr/>
          <p:nvPr/>
        </p:nvSpPr>
        <p:spPr>
          <a:xfrm>
            <a:off x="5073583" y="3437856"/>
            <a:ext cx="2158409" cy="79536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CaixaDeTexto 28"/>
          <p:cNvSpPr txBox="1"/>
          <p:nvPr/>
        </p:nvSpPr>
        <p:spPr>
          <a:xfrm>
            <a:off x="5492683" y="3494170"/>
            <a:ext cx="189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DETECTION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0" name="Nota de aviso com seta para baixo 29"/>
          <p:cNvSpPr/>
          <p:nvPr/>
        </p:nvSpPr>
        <p:spPr>
          <a:xfrm>
            <a:off x="5073583" y="4268315"/>
            <a:ext cx="2158409" cy="79536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CaixaDeTexto 30"/>
          <p:cNvSpPr txBox="1"/>
          <p:nvPr/>
        </p:nvSpPr>
        <p:spPr>
          <a:xfrm>
            <a:off x="5238683" y="4214957"/>
            <a:ext cx="189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APLICABILITY</a:t>
            </a:r>
          </a:p>
          <a:p>
            <a:pPr algn="ctr"/>
            <a:r>
              <a:rPr lang="pt-PT" dirty="0" smtClean="0">
                <a:solidFill>
                  <a:schemeClr val="bg1"/>
                </a:solidFill>
              </a:rPr>
              <a:t>MINIATURISATION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073583" y="5098774"/>
            <a:ext cx="2144736" cy="516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CaixaDeTexto 33"/>
          <p:cNvSpPr txBox="1"/>
          <p:nvPr/>
        </p:nvSpPr>
        <p:spPr>
          <a:xfrm>
            <a:off x="5238683" y="5033773"/>
            <a:ext cx="189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</a:rPr>
              <a:t>IN-FIELD DEPLOYMENT</a:t>
            </a:r>
          </a:p>
        </p:txBody>
      </p:sp>
      <p:sp>
        <p:nvSpPr>
          <p:cNvPr id="20" name="Seta para a direita 19"/>
          <p:cNvSpPr/>
          <p:nvPr/>
        </p:nvSpPr>
        <p:spPr>
          <a:xfrm>
            <a:off x="3359888" y="1095158"/>
            <a:ext cx="765545" cy="9378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Seta para a direita 36"/>
          <p:cNvSpPr/>
          <p:nvPr/>
        </p:nvSpPr>
        <p:spPr>
          <a:xfrm rot="10800000">
            <a:off x="7924794" y="1170023"/>
            <a:ext cx="765545" cy="9378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113576" y="-230487"/>
            <a:ext cx="4091138" cy="109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noProof="0" dirty="0" smtClean="0"/>
              <a:t>PHYTOPLANKTON</a:t>
            </a: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969323" y="638187"/>
            <a:ext cx="1934470" cy="1933851"/>
            <a:chOff x="182296" y="1182562"/>
            <a:chExt cx="1934470" cy="1933851"/>
          </a:xfrm>
        </p:grpSpPr>
        <p:sp>
          <p:nvSpPr>
            <p:cNvPr id="33" name="Oval 32"/>
            <p:cNvSpPr/>
            <p:nvPr/>
          </p:nvSpPr>
          <p:spPr>
            <a:xfrm>
              <a:off x="182296" y="1182562"/>
              <a:ext cx="1934470" cy="1933851"/>
            </a:xfrm>
            <a:prstGeom prst="ellipse">
              <a:avLst/>
            </a:prstGeom>
            <a:solidFill>
              <a:srgbClr val="FFAA7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Oval 4"/>
            <p:cNvSpPr txBox="1"/>
            <p:nvPr/>
          </p:nvSpPr>
          <p:spPr>
            <a:xfrm>
              <a:off x="465593" y="1465768"/>
              <a:ext cx="1367876" cy="1367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3200" kern="1200" dirty="0" err="1" smtClean="0"/>
                <a:t>HABs</a:t>
              </a:r>
              <a:endParaRPr lang="pt-PT" sz="3200" kern="1200" dirty="0"/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8969245" y="672025"/>
            <a:ext cx="1934470" cy="1933851"/>
            <a:chOff x="6914889" y="272612"/>
            <a:chExt cx="1934470" cy="1933851"/>
          </a:xfrm>
        </p:grpSpPr>
        <p:sp>
          <p:nvSpPr>
            <p:cNvPr id="40" name="Oval 39"/>
            <p:cNvSpPr/>
            <p:nvPr/>
          </p:nvSpPr>
          <p:spPr>
            <a:xfrm>
              <a:off x="6914889" y="272612"/>
              <a:ext cx="1934470" cy="193385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Oval 4"/>
            <p:cNvSpPr txBox="1"/>
            <p:nvPr/>
          </p:nvSpPr>
          <p:spPr>
            <a:xfrm>
              <a:off x="7198186" y="555818"/>
              <a:ext cx="1367876" cy="1367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2200" kern="1200" dirty="0" smtClean="0"/>
                <a:t>DIVERSITY</a:t>
              </a:r>
              <a:endParaRPr lang="pt-PT" sz="2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57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9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228600" y="165100"/>
            <a:ext cx="10766502" cy="109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noProof="0" dirty="0" smtClean="0"/>
              <a:t>END-POINT CONVENTIONAL PCR</a:t>
            </a:r>
            <a: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/>
            </a:r>
            <a:b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b="20714"/>
          <a:stretch/>
        </p:blipFill>
        <p:spPr>
          <a:xfrm>
            <a:off x="142150" y="792265"/>
            <a:ext cx="4536176" cy="187619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15" y="2802168"/>
            <a:ext cx="4645307" cy="157940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5603" y="1115885"/>
            <a:ext cx="1452980" cy="145298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4307" y="4629082"/>
            <a:ext cx="2806109" cy="1359750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393301" y="6338568"/>
            <a:ext cx="44323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smtClean="0"/>
              <a:t>[</a:t>
            </a:r>
            <a:r>
              <a:rPr lang="pt-PT" sz="1000" dirty="0"/>
              <a:t>https://pt.wikipedia.org; https://</a:t>
            </a:r>
            <a:r>
              <a:rPr lang="pt-PT" sz="1000" dirty="0" smtClean="0"/>
              <a:t>www.aatbio.com/catalog/gel-electrophoresis</a:t>
            </a:r>
            <a:r>
              <a:rPr lang="pt-PT" sz="1400" dirty="0" smtClean="0"/>
              <a:t>]</a:t>
            </a:r>
            <a:endParaRPr lang="pt-PT" sz="14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6223371" y="792265"/>
            <a:ext cx="2912248" cy="193899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Detection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Identification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Sequence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retrival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Barcoding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Phylogeny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pt-PT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 rotWithShape="1">
          <a:blip r:embed="rId8"/>
          <a:srcRect b="20702"/>
          <a:stretch/>
        </p:blipFill>
        <p:spPr>
          <a:xfrm>
            <a:off x="7152296" y="4177387"/>
            <a:ext cx="3108821" cy="2161181"/>
          </a:xfrm>
          <a:prstGeom prst="rect">
            <a:avLst/>
          </a:prstGeom>
        </p:spPr>
      </p:pic>
      <p:sp>
        <p:nvSpPr>
          <p:cNvPr id="53" name="Retângulo 52"/>
          <p:cNvSpPr/>
          <p:nvPr/>
        </p:nvSpPr>
        <p:spPr>
          <a:xfrm>
            <a:off x="7152296" y="6360191"/>
            <a:ext cx="34502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smtClean="0"/>
              <a:t>[</a:t>
            </a:r>
            <a:r>
              <a:rPr lang="pt-PT" sz="1000" dirty="0"/>
              <a:t>https://</a:t>
            </a:r>
            <a:r>
              <a:rPr lang="pt-PT" sz="1000" dirty="0" smtClean="0"/>
              <a:t>www.ibi.vu.nl/programs/phylopars/phytoplankton</a:t>
            </a:r>
            <a:r>
              <a:rPr lang="pt-PT" sz="1400" dirty="0" smtClean="0"/>
              <a:t>]</a:t>
            </a:r>
            <a:endParaRPr lang="pt-PT" sz="14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9279752" y="773460"/>
            <a:ext cx="291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Gene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marker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Low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resolution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3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-47551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228600" y="165100"/>
            <a:ext cx="10766502" cy="109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noProof="0" dirty="0" smtClean="0"/>
              <a:t>REAL-TIME PCR</a:t>
            </a:r>
            <a: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/>
            </a:r>
            <a:b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78" y="976765"/>
            <a:ext cx="4601120" cy="416077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b="77781"/>
          <a:stretch/>
        </p:blipFill>
        <p:spPr>
          <a:xfrm>
            <a:off x="7896574" y="1986593"/>
            <a:ext cx="3656089" cy="107056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7"/>
          <a:srcRect t="40944"/>
          <a:stretch/>
        </p:blipFill>
        <p:spPr>
          <a:xfrm>
            <a:off x="7961504" y="3378070"/>
            <a:ext cx="3807413" cy="2070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4341" y="3479853"/>
            <a:ext cx="3064171" cy="196889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5152441" y="357432"/>
            <a:ext cx="2717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Low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detection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High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specificity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Quantification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Portable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720393" y="287738"/>
            <a:ext cx="3620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Primer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specific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Species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detection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Gene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copy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number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bias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544" t="40690" r="35962" b="20994"/>
          <a:stretch/>
        </p:blipFill>
        <p:spPr>
          <a:xfrm>
            <a:off x="0" y="15949"/>
            <a:ext cx="12192000" cy="6826102"/>
          </a:xfrm>
          <a:prstGeom prst="rect">
            <a:avLst/>
          </a:prstGeom>
        </p:spPr>
      </p:pic>
      <p:pic>
        <p:nvPicPr>
          <p:cNvPr id="2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9455" y="0"/>
            <a:ext cx="1662545" cy="75183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228600" y="165100"/>
            <a:ext cx="10766502" cy="109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03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n-US" sz="2400" kern="0" dirty="0" smtClean="0"/>
              <a:t>NEXT-GENERATION SEQUENCING (NGS) – Short read</a:t>
            </a:r>
            <a: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/>
            </a:r>
            <a:br>
              <a:rPr kumimoji="0" lang="pt-P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endParaRPr kumimoji="0" lang="pt-PT" sz="24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36" name="Picture 6" descr="Instituto Português do Mar e da Atmosfe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31593"/>
          <a:stretch/>
        </p:blipFill>
        <p:spPr bwMode="auto">
          <a:xfrm>
            <a:off x="10540577" y="6176150"/>
            <a:ext cx="1374045" cy="6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37" y="846183"/>
            <a:ext cx="3672428" cy="4450983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5509334" y="846183"/>
            <a:ext cx="4569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Identification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Sequence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retrival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Large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volume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data</a:t>
            </a: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Metabarcoding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pt-PT" sz="24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All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DNA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sequencing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Shotgun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Genome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pt-PT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794183" y="3063058"/>
            <a:ext cx="4569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Short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read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PCR Bias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Large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volume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data</a:t>
            </a: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Gene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Marker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Metabarcoding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Copy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number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- Data base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acuary</a:t>
            </a:r>
            <a:r>
              <a:rPr lang="pt-PT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PT" sz="2400" dirty="0" err="1" smtClean="0">
                <a:solidFill>
                  <a:schemeClr val="accent1">
                    <a:lumMod val="50000"/>
                  </a:schemeClr>
                </a:solidFill>
              </a:rPr>
              <a:t>dependent</a:t>
            </a:r>
            <a:endParaRPr lang="pt-PT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/>
          <a:srcRect l="6985" t="18369" r="61844" b="70094"/>
          <a:stretch/>
        </p:blipFill>
        <p:spPr>
          <a:xfrm>
            <a:off x="4684549" y="4685552"/>
            <a:ext cx="2937753" cy="6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7305</TotalTime>
  <Words>453</Words>
  <Application>Microsoft Office PowerPoint</Application>
  <PresentationFormat>Ecrã Panorâmico</PresentationFormat>
  <Paragraphs>120</Paragraphs>
  <Slides>16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Catarina Churro</dc:creator>
  <cp:lastModifiedBy>Catarina Churro</cp:lastModifiedBy>
  <cp:revision>198</cp:revision>
  <dcterms:created xsi:type="dcterms:W3CDTF">2022-01-17T15:39:35Z</dcterms:created>
  <dcterms:modified xsi:type="dcterms:W3CDTF">2022-09-13T09:36:25Z</dcterms:modified>
</cp:coreProperties>
</file>